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6858000" cx="12192000"/>
  <p:notesSz cx="6858000" cy="9144000"/>
  <p:embeddedFontLst>
    <p:embeddedFont>
      <p:font typeface="Lemon"/>
      <p:regular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5" roundtripDataSignature="AMtx7mgizwnXXx12c/5k1Y9n1B6g/kGY4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0AB150A-2E7D-4B40-A902-5CA572EE161F}">
  <a:tblStyle styleId="{50AB150A-2E7D-4B40-A902-5CA572EE161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Lemon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" name="Google Shape;171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2" name="Google Shape;24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8" name="Google Shape;258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4" name="Google Shape;26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1" name="Google Shape;27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" name="Google Shape;96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" name="Google Shape;104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" name="Google Shape;111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" name="Google Shape;154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個內容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內容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圖片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3.png"/><Relationship Id="rId7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 txBox="1"/>
          <p:nvPr>
            <p:ph type="ctrTitle"/>
          </p:nvPr>
        </p:nvSpPr>
        <p:spPr>
          <a:xfrm>
            <a:off x="2894406" y="1826733"/>
            <a:ext cx="6403186" cy="10051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zh-TW" sz="7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NTU MONOPOLY</a:t>
            </a:r>
            <a:endParaRPr sz="7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/>
          <p:nvPr>
            <p:ph idx="1" type="subTitle"/>
          </p:nvPr>
        </p:nvSpPr>
        <p:spPr>
          <a:xfrm>
            <a:off x="0" y="3628045"/>
            <a:ext cx="12192000" cy="3657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 sz="2800">
                <a:solidFill>
                  <a:schemeClr val="lt1"/>
                </a:solidFill>
              </a:rPr>
              <a:t>方俊智(b11901044)</a:t>
            </a:r>
            <a:endParaRPr sz="28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 sz="2800">
                <a:solidFill>
                  <a:schemeClr val="lt1"/>
                </a:solidFill>
              </a:rPr>
              <a:t>卜紹秦(b11901112)</a:t>
            </a:r>
            <a:endParaRPr sz="28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 sz="2800">
                <a:solidFill>
                  <a:schemeClr val="lt1"/>
                </a:solidFill>
              </a:rPr>
              <a:t>王渤穎(b11901143)</a:t>
            </a:r>
            <a:endParaRPr sz="28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 sz="2800">
                <a:solidFill>
                  <a:schemeClr val="lt1"/>
                </a:solidFill>
              </a:rPr>
              <a:t>林育正(b11901152)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3701979" y="3007598"/>
            <a:ext cx="4788041" cy="444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zh-TW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計程期末專題	第四組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9"/>
          <p:cNvSpPr txBox="1"/>
          <p:nvPr>
            <p:ph type="ctrTitle"/>
          </p:nvPr>
        </p:nvSpPr>
        <p:spPr>
          <a:xfrm>
            <a:off x="1786855" y="550824"/>
            <a:ext cx="8618290" cy="9077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zh-TW">
                <a:solidFill>
                  <a:schemeClr val="lt1"/>
                </a:solidFill>
              </a:rPr>
              <a:t>動機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7" name="Google Shape;167;p29"/>
          <p:cNvSpPr txBox="1"/>
          <p:nvPr/>
        </p:nvSpPr>
        <p:spPr>
          <a:xfrm>
            <a:off x="1426831" y="2009421"/>
            <a:ext cx="9338337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urier New"/>
              <a:buChar char="o"/>
            </a:pPr>
            <a:r>
              <a:rPr b="0" i="0" lang="zh-TW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應用情景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透過這款大富翁讓活動中的互動氣氛更加活絡。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urier New"/>
              <a:buChar char="o"/>
            </a:pPr>
            <a:r>
              <a:rPr b="0" i="0" lang="zh-TW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學習目標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- PyGame Module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- 遊戲架構設計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0"/>
          <p:cNvSpPr txBox="1"/>
          <p:nvPr>
            <p:ph type="ctrTitle"/>
          </p:nvPr>
        </p:nvSpPr>
        <p:spPr>
          <a:xfrm>
            <a:off x="1524000" y="2896913"/>
            <a:ext cx="9144000" cy="10641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zh-TW">
                <a:solidFill>
                  <a:schemeClr val="lt1"/>
                </a:solidFill>
              </a:rPr>
              <a:t>程式架構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/>
          <p:nvPr/>
        </p:nvSpPr>
        <p:spPr>
          <a:xfrm>
            <a:off x="0" y="-393"/>
            <a:ext cx="12192000" cy="6858000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1"/>
          <p:cNvSpPr txBox="1"/>
          <p:nvPr/>
        </p:nvSpPr>
        <p:spPr>
          <a:xfrm>
            <a:off x="4368074" y="415689"/>
            <a:ext cx="7435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zh-TW" sz="6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遊戲流程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31"/>
          <p:cNvSpPr/>
          <p:nvPr/>
        </p:nvSpPr>
        <p:spPr>
          <a:xfrm>
            <a:off x="1315572" y="3491502"/>
            <a:ext cx="2485016" cy="1355464"/>
          </a:xfrm>
          <a:prstGeom prst="roundRect">
            <a:avLst>
              <a:gd fmla="val 16667" name="adj"/>
            </a:avLst>
          </a:prstGeom>
          <a:solidFill>
            <a:srgbClr val="FFC000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初始口袋餘額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10000元</a:t>
            </a:r>
            <a:endParaRPr/>
          </a:p>
        </p:txBody>
      </p:sp>
      <p:sp>
        <p:nvSpPr>
          <p:cNvPr id="183" name="Google Shape;183;p31"/>
          <p:cNvSpPr/>
          <p:nvPr/>
        </p:nvSpPr>
        <p:spPr>
          <a:xfrm>
            <a:off x="4853492" y="3491502"/>
            <a:ext cx="2485016" cy="1355464"/>
          </a:xfrm>
          <a:prstGeom prst="roundRect">
            <a:avLst>
              <a:gd fmla="val 16667" name="adj"/>
            </a:avLst>
          </a:prstGeom>
          <a:solidFill>
            <a:srgbClr val="FFC000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回合</a:t>
            </a:r>
            <a:endParaRPr/>
          </a:p>
        </p:txBody>
      </p:sp>
      <p:sp>
        <p:nvSpPr>
          <p:cNvPr id="184" name="Google Shape;184;p31"/>
          <p:cNvSpPr/>
          <p:nvPr/>
        </p:nvSpPr>
        <p:spPr>
          <a:xfrm>
            <a:off x="8391413" y="3491502"/>
            <a:ext cx="2485016" cy="1355464"/>
          </a:xfrm>
          <a:prstGeom prst="roundRect">
            <a:avLst>
              <a:gd fmla="val 16667" name="adj"/>
            </a:avLst>
          </a:prstGeom>
          <a:solidFill>
            <a:srgbClr val="FFC000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有玩家勝利</a:t>
            </a:r>
            <a:endParaRPr/>
          </a:p>
        </p:txBody>
      </p:sp>
      <p:sp>
        <p:nvSpPr>
          <p:cNvPr id="185" name="Google Shape;185;p31"/>
          <p:cNvSpPr/>
          <p:nvPr/>
        </p:nvSpPr>
        <p:spPr>
          <a:xfrm rot="1381495">
            <a:off x="4606962" y="1646299"/>
            <a:ext cx="2623070" cy="2623070"/>
          </a:xfrm>
          <a:custGeom>
            <a:rect b="b" l="l" r="r" t="t"/>
            <a:pathLst>
              <a:path extrusionOk="0" h="120000" w="120000">
                <a:moveTo>
                  <a:pt x="54434" y="112204"/>
                </a:moveTo>
                <a:lnTo>
                  <a:pt x="54434" y="112204"/>
                </a:lnTo>
                <a:cubicBezTo>
                  <a:pt x="28216" y="109409"/>
                  <a:pt x="8138" y="87601"/>
                  <a:pt x="7515" y="61241"/>
                </a:cubicBezTo>
                <a:cubicBezTo>
                  <a:pt x="6891" y="34882"/>
                  <a:pt x="25915" y="12149"/>
                  <a:pt x="51972" y="8117"/>
                </a:cubicBezTo>
                <a:cubicBezTo>
                  <a:pt x="78029" y="4086"/>
                  <a:pt x="103034" y="20006"/>
                  <a:pt x="110406" y="45321"/>
                </a:cubicBezTo>
                <a:lnTo>
                  <a:pt x="117538" y="45321"/>
                </a:lnTo>
                <a:lnTo>
                  <a:pt x="105000" y="60000"/>
                </a:lnTo>
                <a:lnTo>
                  <a:pt x="87538" y="45321"/>
                </a:lnTo>
                <a:lnTo>
                  <a:pt x="94508" y="45321"/>
                </a:lnTo>
                <a:lnTo>
                  <a:pt x="94508" y="45321"/>
                </a:lnTo>
                <a:cubicBezTo>
                  <a:pt x="87356" y="28509"/>
                  <a:pt x="69129" y="19297"/>
                  <a:pt x="51351" y="23511"/>
                </a:cubicBezTo>
                <a:cubicBezTo>
                  <a:pt x="33574" y="27725"/>
                  <a:pt x="21420" y="44137"/>
                  <a:pt x="22575" y="62370"/>
                </a:cubicBezTo>
                <a:cubicBezTo>
                  <a:pt x="23730" y="80604"/>
                  <a:pt x="37857" y="95352"/>
                  <a:pt x="56024" y="9728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31"/>
          <p:cNvSpPr/>
          <p:nvPr/>
        </p:nvSpPr>
        <p:spPr>
          <a:xfrm>
            <a:off x="4025779" y="3868020"/>
            <a:ext cx="684591" cy="60242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31"/>
          <p:cNvSpPr/>
          <p:nvPr/>
        </p:nvSpPr>
        <p:spPr>
          <a:xfrm>
            <a:off x="7522539" y="3868020"/>
            <a:ext cx="684591" cy="60242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2"/>
          <p:cNvSpPr txBox="1"/>
          <p:nvPr>
            <p:ph type="ctrTitle"/>
          </p:nvPr>
        </p:nvSpPr>
        <p:spPr>
          <a:xfrm>
            <a:off x="570713" y="966950"/>
            <a:ext cx="4022308" cy="7291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zh-TW" sz="3200">
                <a:solidFill>
                  <a:schemeClr val="lt1"/>
                </a:solidFill>
              </a:rPr>
              <a:t>每回合⋯⋯</a:t>
            </a:r>
            <a:endParaRPr sz="3200">
              <a:solidFill>
                <a:schemeClr val="lt1"/>
              </a:solidFill>
            </a:endParaRPr>
          </a:p>
        </p:txBody>
      </p:sp>
      <p:grpSp>
        <p:nvGrpSpPr>
          <p:cNvPr id="195" name="Google Shape;195;p32"/>
          <p:cNvGrpSpPr/>
          <p:nvPr/>
        </p:nvGrpSpPr>
        <p:grpSpPr>
          <a:xfrm>
            <a:off x="1355023" y="1155149"/>
            <a:ext cx="8175724" cy="4571323"/>
            <a:chOff x="722" y="122030"/>
            <a:chExt cx="7502041" cy="4415457"/>
          </a:xfrm>
        </p:grpSpPr>
        <p:sp>
          <p:nvSpPr>
            <p:cNvPr id="196" name="Google Shape;196;p32"/>
            <p:cNvSpPr/>
            <p:nvPr/>
          </p:nvSpPr>
          <p:spPr>
            <a:xfrm>
              <a:off x="722" y="2392385"/>
              <a:ext cx="1974221" cy="987110"/>
            </a:xfrm>
            <a:prstGeom prst="roundRect">
              <a:avLst>
                <a:gd fmla="val 10000" name="adj"/>
              </a:avLst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32"/>
            <p:cNvSpPr txBox="1"/>
            <p:nvPr/>
          </p:nvSpPr>
          <p:spPr>
            <a:xfrm>
              <a:off x="29633" y="2421296"/>
              <a:ext cx="1916399" cy="929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b="0" i="0" lang="zh-TW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擲骰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32"/>
            <p:cNvSpPr/>
            <p:nvPr/>
          </p:nvSpPr>
          <p:spPr>
            <a:xfrm rot="-3310531">
              <a:off x="1678370" y="2299191"/>
              <a:ext cx="1382836" cy="3832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32"/>
            <p:cNvSpPr txBox="1"/>
            <p:nvPr/>
          </p:nvSpPr>
          <p:spPr>
            <a:xfrm rot="-3310531">
              <a:off x="2335217" y="2283781"/>
              <a:ext cx="69141" cy="691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b="0" i="0" sz="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2764632" y="1257207"/>
              <a:ext cx="1974221" cy="987110"/>
            </a:xfrm>
            <a:prstGeom prst="roundRect">
              <a:avLst>
                <a:gd fmla="val 10000" name="adj"/>
              </a:avLst>
            </a:prstGeom>
            <a:solidFill>
              <a:srgbClr val="FFC00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32"/>
            <p:cNvSpPr txBox="1"/>
            <p:nvPr/>
          </p:nvSpPr>
          <p:spPr>
            <a:xfrm>
              <a:off x="2793543" y="1286118"/>
              <a:ext cx="1916399" cy="929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b="0" i="0" lang="zh-TW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一般方格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2"/>
            <p:cNvSpPr/>
            <p:nvPr/>
          </p:nvSpPr>
          <p:spPr>
            <a:xfrm rot="-3310531">
              <a:off x="4442280" y="1164014"/>
              <a:ext cx="1382836" cy="3832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2"/>
            <p:cNvSpPr txBox="1"/>
            <p:nvPr/>
          </p:nvSpPr>
          <p:spPr>
            <a:xfrm rot="-3310531">
              <a:off x="5099127" y="1148603"/>
              <a:ext cx="69141" cy="691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b="0" i="0" sz="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32"/>
            <p:cNvSpPr/>
            <p:nvPr/>
          </p:nvSpPr>
          <p:spPr>
            <a:xfrm>
              <a:off x="5528542" y="122030"/>
              <a:ext cx="1974221" cy="987110"/>
            </a:xfrm>
            <a:prstGeom prst="roundRect">
              <a:avLst>
                <a:gd fmla="val 10000" name="adj"/>
              </a:avLst>
            </a:prstGeom>
            <a:solidFill>
              <a:srgbClr val="FFC00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32"/>
            <p:cNvSpPr txBox="1"/>
            <p:nvPr/>
          </p:nvSpPr>
          <p:spPr>
            <a:xfrm>
              <a:off x="5586363" y="183675"/>
              <a:ext cx="1916399" cy="929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b="0" i="0" lang="zh-TW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沒有人的系館</a:t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32"/>
            <p:cNvSpPr/>
            <p:nvPr/>
          </p:nvSpPr>
          <p:spPr>
            <a:xfrm>
              <a:off x="4738854" y="1731603"/>
              <a:ext cx="789688" cy="3832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32"/>
            <p:cNvSpPr txBox="1"/>
            <p:nvPr/>
          </p:nvSpPr>
          <p:spPr>
            <a:xfrm>
              <a:off x="5113956" y="1731021"/>
              <a:ext cx="39484" cy="394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b="0" i="0" sz="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5528542" y="1257207"/>
              <a:ext cx="1974221" cy="987110"/>
            </a:xfrm>
            <a:prstGeom prst="roundRect">
              <a:avLst>
                <a:gd fmla="val 10000" name="adj"/>
              </a:avLst>
            </a:prstGeom>
            <a:solidFill>
              <a:srgbClr val="FFC00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2"/>
            <p:cNvSpPr txBox="1"/>
            <p:nvPr/>
          </p:nvSpPr>
          <p:spPr>
            <a:xfrm>
              <a:off x="5497621" y="1299438"/>
              <a:ext cx="1916399" cy="929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b="0" i="0" lang="zh-TW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別人的系館</a:t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32"/>
            <p:cNvSpPr/>
            <p:nvPr/>
          </p:nvSpPr>
          <p:spPr>
            <a:xfrm rot="3310531">
              <a:off x="4442280" y="2299191"/>
              <a:ext cx="1382836" cy="3832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32"/>
            <p:cNvSpPr txBox="1"/>
            <p:nvPr/>
          </p:nvSpPr>
          <p:spPr>
            <a:xfrm rot="3310531">
              <a:off x="5099127" y="2283781"/>
              <a:ext cx="69141" cy="691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b="0" i="0" sz="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32"/>
            <p:cNvSpPr/>
            <p:nvPr/>
          </p:nvSpPr>
          <p:spPr>
            <a:xfrm>
              <a:off x="5528542" y="2392385"/>
              <a:ext cx="1974221" cy="987110"/>
            </a:xfrm>
            <a:prstGeom prst="roundRect">
              <a:avLst>
                <a:gd fmla="val 10000" name="adj"/>
              </a:avLst>
            </a:prstGeom>
            <a:solidFill>
              <a:srgbClr val="FFC00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32"/>
            <p:cNvSpPr txBox="1"/>
            <p:nvPr/>
          </p:nvSpPr>
          <p:spPr>
            <a:xfrm>
              <a:off x="5557453" y="2438432"/>
              <a:ext cx="1916399" cy="929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b="0" i="0" lang="zh-TW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自己的系館</a:t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32"/>
            <p:cNvSpPr/>
            <p:nvPr/>
          </p:nvSpPr>
          <p:spPr>
            <a:xfrm rot="3310531">
              <a:off x="1678370" y="3434369"/>
              <a:ext cx="1382836" cy="3832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32"/>
            <p:cNvSpPr txBox="1"/>
            <p:nvPr/>
          </p:nvSpPr>
          <p:spPr>
            <a:xfrm rot="3310531">
              <a:off x="2335217" y="3418958"/>
              <a:ext cx="69141" cy="691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b="0" i="0" sz="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32"/>
            <p:cNvSpPr/>
            <p:nvPr/>
          </p:nvSpPr>
          <p:spPr>
            <a:xfrm>
              <a:off x="2764632" y="3527562"/>
              <a:ext cx="1974221" cy="987110"/>
            </a:xfrm>
            <a:prstGeom prst="roundRect">
              <a:avLst>
                <a:gd fmla="val 10000" name="adj"/>
              </a:avLst>
            </a:prstGeom>
            <a:solidFill>
              <a:srgbClr val="FFC00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32"/>
            <p:cNvSpPr txBox="1"/>
            <p:nvPr/>
          </p:nvSpPr>
          <p:spPr>
            <a:xfrm>
              <a:off x="2793543" y="3556473"/>
              <a:ext cx="1916399" cy="929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84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b="0" i="0" lang="zh-TW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特殊方格</a:t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32"/>
            <p:cNvSpPr/>
            <p:nvPr/>
          </p:nvSpPr>
          <p:spPr>
            <a:xfrm>
              <a:off x="4738854" y="4001957"/>
              <a:ext cx="789688" cy="3832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32"/>
            <p:cNvSpPr txBox="1"/>
            <p:nvPr/>
          </p:nvSpPr>
          <p:spPr>
            <a:xfrm>
              <a:off x="5113956" y="4001375"/>
              <a:ext cx="39484" cy="394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b="0" i="0" sz="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32"/>
            <p:cNvSpPr/>
            <p:nvPr/>
          </p:nvSpPr>
          <p:spPr>
            <a:xfrm>
              <a:off x="5528542" y="3527562"/>
              <a:ext cx="1974221" cy="987110"/>
            </a:xfrm>
            <a:prstGeom prst="roundRect">
              <a:avLst>
                <a:gd fmla="val 10000" name="adj"/>
              </a:avLst>
            </a:prstGeom>
            <a:solidFill>
              <a:srgbClr val="FFC00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32"/>
            <p:cNvSpPr txBox="1"/>
            <p:nvPr/>
          </p:nvSpPr>
          <p:spPr>
            <a:xfrm>
              <a:off x="5586363" y="3608199"/>
              <a:ext cx="1916399" cy="929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b="0" i="0" lang="zh-TW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執行效果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2" name="Google Shape;222;p32"/>
          <p:cNvSpPr/>
          <p:nvPr/>
        </p:nvSpPr>
        <p:spPr>
          <a:xfrm>
            <a:off x="9744381" y="1157280"/>
            <a:ext cx="2151506" cy="1021955"/>
          </a:xfrm>
          <a:prstGeom prst="roundRect">
            <a:avLst>
              <a:gd fmla="val 10000" name="adj"/>
            </a:avLst>
          </a:prstGeom>
          <a:solidFill>
            <a:srgbClr val="FFC00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2"/>
          <p:cNvSpPr txBox="1"/>
          <p:nvPr/>
        </p:nvSpPr>
        <p:spPr>
          <a:xfrm>
            <a:off x="9807394" y="1240763"/>
            <a:ext cx="2088492" cy="962092"/>
          </a:xfrm>
          <a:prstGeom prst="rect">
            <a:avLst/>
          </a:prstGeom>
          <a:noFill/>
          <a:ln>
            <a:noFill/>
          </a:ln>
        </p:spPr>
        <p:txBody>
          <a:bodyPr anchorCtr="0" anchor="ctr" bIns="15225" lIns="15225" spcFirstLastPara="1" rIns="15225" wrap="square" tIns="152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買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2"/>
          <p:cNvSpPr/>
          <p:nvPr/>
        </p:nvSpPr>
        <p:spPr>
          <a:xfrm>
            <a:off x="9744381" y="3502053"/>
            <a:ext cx="2151506" cy="1021955"/>
          </a:xfrm>
          <a:prstGeom prst="roundRect">
            <a:avLst>
              <a:gd fmla="val 10000" name="adj"/>
            </a:avLst>
          </a:prstGeom>
          <a:solidFill>
            <a:srgbClr val="FFC00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2"/>
          <p:cNvSpPr txBox="1"/>
          <p:nvPr/>
        </p:nvSpPr>
        <p:spPr>
          <a:xfrm>
            <a:off x="9807394" y="3585536"/>
            <a:ext cx="2088492" cy="962092"/>
          </a:xfrm>
          <a:prstGeom prst="rect">
            <a:avLst/>
          </a:prstGeom>
          <a:noFill/>
          <a:ln>
            <a:noFill/>
          </a:ln>
        </p:spPr>
        <p:txBody>
          <a:bodyPr anchorCtr="0" anchor="ctr" bIns="15225" lIns="15225" spcFirstLastPara="1" rIns="15225" wrap="square" tIns="152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加蓋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2"/>
          <p:cNvSpPr/>
          <p:nvPr/>
        </p:nvSpPr>
        <p:spPr>
          <a:xfrm>
            <a:off x="9744380" y="2330398"/>
            <a:ext cx="2151506" cy="1021955"/>
          </a:xfrm>
          <a:prstGeom prst="roundRect">
            <a:avLst>
              <a:gd fmla="val 10000" name="adj"/>
            </a:avLst>
          </a:prstGeom>
          <a:solidFill>
            <a:srgbClr val="FFC00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2"/>
          <p:cNvSpPr txBox="1"/>
          <p:nvPr/>
        </p:nvSpPr>
        <p:spPr>
          <a:xfrm>
            <a:off x="9807393" y="2413881"/>
            <a:ext cx="2088492" cy="962092"/>
          </a:xfrm>
          <a:prstGeom prst="rect">
            <a:avLst/>
          </a:prstGeom>
          <a:noFill/>
          <a:ln>
            <a:noFill/>
          </a:ln>
        </p:spPr>
        <p:txBody>
          <a:bodyPr anchorCtr="0" anchor="ctr" bIns="15225" lIns="15225" spcFirstLastPara="1" rIns="15225" wrap="square" tIns="152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支付租金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8" name="Google Shape;228;p32"/>
          <p:cNvCxnSpPr>
            <a:stCxn id="204" idx="3"/>
            <a:endCxn id="222" idx="1"/>
          </p:cNvCxnSpPr>
          <p:nvPr/>
        </p:nvCxnSpPr>
        <p:spPr>
          <a:xfrm>
            <a:off x="9530747" y="1666127"/>
            <a:ext cx="213600" cy="21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9" name="Google Shape;229;p32"/>
          <p:cNvCxnSpPr/>
          <p:nvPr/>
        </p:nvCxnSpPr>
        <p:spPr>
          <a:xfrm>
            <a:off x="9530745" y="2809428"/>
            <a:ext cx="213634" cy="2131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0" name="Google Shape;230;p32"/>
          <p:cNvCxnSpPr/>
          <p:nvPr/>
        </p:nvCxnSpPr>
        <p:spPr>
          <a:xfrm>
            <a:off x="9540994" y="4036609"/>
            <a:ext cx="213634" cy="2131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1" name="Google Shape;231;p32"/>
          <p:cNvCxnSpPr>
            <a:stCxn id="216" idx="3"/>
          </p:cNvCxnSpPr>
          <p:nvPr/>
        </p:nvCxnSpPr>
        <p:spPr>
          <a:xfrm>
            <a:off x="6518638" y="5191874"/>
            <a:ext cx="856200" cy="12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3"/>
          <p:cNvSpPr txBox="1"/>
          <p:nvPr>
            <p:ph type="ctrTitle"/>
          </p:nvPr>
        </p:nvSpPr>
        <p:spPr>
          <a:xfrm>
            <a:off x="570713" y="966950"/>
            <a:ext cx="4022308" cy="7291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zh-TW" sz="3200">
                <a:solidFill>
                  <a:schemeClr val="lt1"/>
                </a:solidFill>
              </a:rPr>
              <a:t>獲勝條件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239" name="Google Shape;239;p33"/>
          <p:cNvSpPr txBox="1"/>
          <p:nvPr/>
        </p:nvSpPr>
        <p:spPr>
          <a:xfrm>
            <a:off x="1545918" y="1806953"/>
            <a:ext cx="6094206" cy="36944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urier New"/>
              <a:buChar char="o"/>
            </a:pPr>
            <a:r>
              <a:rPr b="0" i="0" lang="zh-TW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擁有 1/5 的系館使用權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urier New"/>
              <a:buChar char="o"/>
            </a:pPr>
            <a:r>
              <a:rPr b="0" i="0" lang="zh-TW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口袋賺飽 20000元</a:t>
            </a:r>
            <a:endParaRPr/>
          </a:p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urier New"/>
              <a:buChar char="o"/>
            </a:pPr>
            <a:r>
              <a:rPr b="0" i="0" lang="zh-TW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加蓋 5 棟系館</a:t>
            </a:r>
            <a:endParaRPr/>
          </a:p>
          <a:p>
            <a:pPr indent="-254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urier New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0000"/>
            </a:schemeClr>
          </a:solidFill>
          <a:ln cap="flat" cmpd="sng" w="25400">
            <a:solidFill>
              <a:srgbClr val="315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5" name="Google Shape;245;p8"/>
          <p:cNvGrpSpPr/>
          <p:nvPr/>
        </p:nvGrpSpPr>
        <p:grpSpPr>
          <a:xfrm>
            <a:off x="3458010" y="939668"/>
            <a:ext cx="5275980" cy="1204331"/>
            <a:chOff x="1950010" y="546410"/>
            <a:chExt cx="5275980" cy="1204331"/>
          </a:xfrm>
        </p:grpSpPr>
        <p:sp>
          <p:nvSpPr>
            <p:cNvPr id="246" name="Google Shape;246;p8"/>
            <p:cNvSpPr/>
            <p:nvPr/>
          </p:nvSpPr>
          <p:spPr>
            <a:xfrm>
              <a:off x="1950010" y="546410"/>
              <a:ext cx="5275980" cy="1204331"/>
            </a:xfrm>
            <a:prstGeom prst="roundRect">
              <a:avLst>
                <a:gd fmla="val 16667" name="adj"/>
              </a:avLst>
            </a:prstGeom>
            <a:solidFill>
              <a:srgbClr val="FFC0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8"/>
            <p:cNvSpPr txBox="1"/>
            <p:nvPr/>
          </p:nvSpPr>
          <p:spPr>
            <a:xfrm>
              <a:off x="2743585" y="917742"/>
              <a:ext cx="368883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2400" u="none" cap="none" strike="noStrike">
                  <a:solidFill>
                    <a:schemeClr val="lt1"/>
                  </a:solidFill>
                  <a:latin typeface="Lemon"/>
                  <a:ea typeface="Lemon"/>
                  <a:cs typeface="Lemon"/>
                  <a:sym typeface="Lemon"/>
                </a:rPr>
                <a:t>定義 class、function</a:t>
              </a:r>
              <a:endParaRPr b="0" i="0" sz="1400" u="none" cap="none" strike="noStrike">
                <a:solidFill>
                  <a:schemeClr val="lt1"/>
                </a:solidFill>
                <a:latin typeface="Lemon"/>
                <a:ea typeface="Lemon"/>
                <a:cs typeface="Lemon"/>
                <a:sym typeface="Lemon"/>
              </a:endParaRPr>
            </a:p>
          </p:txBody>
        </p:sp>
      </p:grpSp>
      <p:sp>
        <p:nvSpPr>
          <p:cNvPr id="248" name="Google Shape;248;p8"/>
          <p:cNvSpPr/>
          <p:nvPr/>
        </p:nvSpPr>
        <p:spPr>
          <a:xfrm>
            <a:off x="3458010" y="2705466"/>
            <a:ext cx="5275980" cy="1204331"/>
          </a:xfrm>
          <a:prstGeom prst="roundRect">
            <a:avLst>
              <a:gd fmla="val 16667" name="adj"/>
            </a:avLst>
          </a:prstGeom>
          <a:solidFill>
            <a:srgbClr val="FFC000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8"/>
          <p:cNvSpPr txBox="1"/>
          <p:nvPr/>
        </p:nvSpPr>
        <p:spPr>
          <a:xfrm>
            <a:off x="4926449" y="3095571"/>
            <a:ext cx="233910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Lemon"/>
                <a:ea typeface="Lemon"/>
                <a:cs typeface="Lemon"/>
                <a:sym typeface="Lemon"/>
              </a:rPr>
              <a:t>載入地圖、音樂</a:t>
            </a:r>
            <a:endParaRPr b="0" i="0" sz="1400" u="none" cap="none" strike="noStrike">
              <a:solidFill>
                <a:schemeClr val="lt1"/>
              </a:solidFill>
              <a:latin typeface="Lemon"/>
              <a:ea typeface="Lemon"/>
              <a:cs typeface="Lemon"/>
              <a:sym typeface="Lemon"/>
            </a:endParaRPr>
          </a:p>
        </p:txBody>
      </p:sp>
      <p:sp>
        <p:nvSpPr>
          <p:cNvPr id="250" name="Google Shape;250;p8"/>
          <p:cNvSpPr/>
          <p:nvPr/>
        </p:nvSpPr>
        <p:spPr>
          <a:xfrm>
            <a:off x="3458010" y="4471264"/>
            <a:ext cx="5275980" cy="1204331"/>
          </a:xfrm>
          <a:prstGeom prst="roundRect">
            <a:avLst>
              <a:gd fmla="val 16667" name="adj"/>
            </a:avLst>
          </a:prstGeom>
          <a:solidFill>
            <a:srgbClr val="FFC000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8"/>
          <p:cNvSpPr txBox="1"/>
          <p:nvPr/>
        </p:nvSpPr>
        <p:spPr>
          <a:xfrm>
            <a:off x="4373413" y="4864898"/>
            <a:ext cx="344517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Lemon"/>
                <a:ea typeface="Lemon"/>
                <a:cs typeface="Lemon"/>
                <a:sym typeface="Lemon"/>
              </a:rPr>
              <a:t>進入 main 函式的迴圈</a:t>
            </a:r>
            <a:endParaRPr b="0" i="0" sz="1400" u="none" cap="none" strike="noStrike">
              <a:solidFill>
                <a:schemeClr val="lt1"/>
              </a:solidFill>
              <a:latin typeface="Lemon"/>
              <a:ea typeface="Lemon"/>
              <a:cs typeface="Lemon"/>
              <a:sym typeface="Lemon"/>
            </a:endParaRPr>
          </a:p>
        </p:txBody>
      </p:sp>
      <p:sp>
        <p:nvSpPr>
          <p:cNvPr id="252" name="Google Shape;252;p8"/>
          <p:cNvSpPr/>
          <p:nvPr/>
        </p:nvSpPr>
        <p:spPr>
          <a:xfrm rot="5400000">
            <a:off x="5865166" y="2135874"/>
            <a:ext cx="461667" cy="60242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8"/>
          <p:cNvSpPr/>
          <p:nvPr/>
        </p:nvSpPr>
        <p:spPr>
          <a:xfrm rot="5400000">
            <a:off x="5865166" y="3907980"/>
            <a:ext cx="461667" cy="60242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8"/>
          <p:cNvSpPr txBox="1"/>
          <p:nvPr>
            <p:ph type="ctrTitle"/>
          </p:nvPr>
        </p:nvSpPr>
        <p:spPr>
          <a:xfrm>
            <a:off x="469918" y="939666"/>
            <a:ext cx="2518175" cy="1204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zh-TW" sz="3200">
                <a:solidFill>
                  <a:schemeClr val="lt1"/>
                </a:solidFill>
              </a:rPr>
              <a:t>根據流程圖寫出程式⋯⋯</a:t>
            </a:r>
            <a:endParaRPr sz="3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4"/>
          <p:cNvSpPr txBox="1"/>
          <p:nvPr>
            <p:ph type="ctrTitle"/>
          </p:nvPr>
        </p:nvSpPr>
        <p:spPr>
          <a:xfrm>
            <a:off x="1524000" y="2896913"/>
            <a:ext cx="9144000" cy="10641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zh-TW">
                <a:solidFill>
                  <a:schemeClr val="lt1"/>
                </a:solidFill>
              </a:rPr>
              <a:t>技術挑戰與解決方法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6"/>
          <p:cNvSpPr txBox="1"/>
          <p:nvPr>
            <p:ph type="ctrTitle"/>
          </p:nvPr>
        </p:nvSpPr>
        <p:spPr>
          <a:xfrm>
            <a:off x="1524000" y="274499"/>
            <a:ext cx="9144000" cy="1227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zh-TW">
                <a:solidFill>
                  <a:schemeClr val="lt1"/>
                </a:solidFill>
              </a:rPr>
              <a:t>技術挑戰與解決方法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8" name="Google Shape;268;p6"/>
          <p:cNvSpPr txBox="1"/>
          <p:nvPr/>
        </p:nvSpPr>
        <p:spPr>
          <a:xfrm>
            <a:off x="1284677" y="2303339"/>
            <a:ext cx="3538148" cy="3836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urier New"/>
              <a:buChar char="o"/>
            </a:pPr>
            <a:r>
              <a:rPr b="0" i="0" lang="zh-TW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GUI 無法正常顯示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- 玩家名稱輸入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- 玩家數量輸入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- 圖片被覆蓋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urier New"/>
              <a:buChar char="o"/>
            </a:pPr>
            <a:r>
              <a:rPr b="0" i="0" lang="zh-TW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電腦玩家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7"/>
          <p:cNvSpPr txBox="1"/>
          <p:nvPr>
            <p:ph type="ctrTitle"/>
          </p:nvPr>
        </p:nvSpPr>
        <p:spPr>
          <a:xfrm>
            <a:off x="1524000" y="274499"/>
            <a:ext cx="9144000" cy="1227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zh-TW">
                <a:solidFill>
                  <a:schemeClr val="lt1"/>
                </a:solidFill>
              </a:rPr>
              <a:t>分工</a:t>
            </a:r>
            <a:endParaRPr>
              <a:solidFill>
                <a:schemeClr val="lt1"/>
              </a:solidFill>
            </a:endParaRPr>
          </a:p>
        </p:txBody>
      </p:sp>
      <p:graphicFrame>
        <p:nvGraphicFramePr>
          <p:cNvPr id="275" name="Google Shape;275;p7"/>
          <p:cNvGraphicFramePr/>
          <p:nvPr/>
        </p:nvGraphicFramePr>
        <p:xfrm>
          <a:off x="1581150" y="2189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{50AB150A-2E7D-4B40-A902-5CA572EE161F}</a:tableStyleId>
              </a:tblPr>
              <a:tblGrid>
                <a:gridCol w="3028950"/>
                <a:gridCol w="6000750"/>
              </a:tblGrid>
              <a:tr h="676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3200">
                          <a:solidFill>
                            <a:srgbClr val="FFFFFF"/>
                          </a:solidFill>
                        </a:rPr>
                        <a:t>負責內容</a:t>
                      </a:r>
                      <a:endParaRPr b="1" sz="32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3200">
                          <a:solidFill>
                            <a:srgbClr val="FFFFFF"/>
                          </a:solidFill>
                        </a:rPr>
                        <a:t>負責成員</a:t>
                      </a:r>
                      <a:endParaRPr b="1" sz="32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6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3200">
                          <a:solidFill>
                            <a:srgbClr val="FFFFFF"/>
                          </a:solidFill>
                        </a:rPr>
                        <a:t>程式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3200">
                          <a:solidFill>
                            <a:srgbClr val="FFFFFF"/>
                          </a:solidFill>
                        </a:rPr>
                        <a:t>林育正、方俊智、王渤穎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3200">
                          <a:solidFill>
                            <a:srgbClr val="FFFFFF"/>
                          </a:solidFill>
                        </a:rPr>
                        <a:t>文本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3200">
                          <a:solidFill>
                            <a:srgbClr val="FFFFFF"/>
                          </a:solidFill>
                        </a:rPr>
                        <a:t>方俊智、王渤穎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3200">
                          <a:solidFill>
                            <a:srgbClr val="FFFFFF"/>
                          </a:solidFill>
                        </a:rPr>
                        <a:t>美術設計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3200">
                          <a:solidFill>
                            <a:srgbClr val="FFFFFF"/>
                          </a:solidFill>
                        </a:rPr>
                        <a:t>卜紹秦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3200">
                          <a:solidFill>
                            <a:srgbClr val="FFFFFF"/>
                          </a:solidFill>
                        </a:rPr>
                        <a:t>簡報、海報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3200">
                          <a:solidFill>
                            <a:srgbClr val="FFFFFF"/>
                          </a:solidFill>
                        </a:rPr>
                        <a:t>卜紹秦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1"/>
          <p:cNvSpPr txBox="1"/>
          <p:nvPr>
            <p:ph type="ctrTitle"/>
          </p:nvPr>
        </p:nvSpPr>
        <p:spPr>
          <a:xfrm>
            <a:off x="979800" y="595068"/>
            <a:ext cx="4788041" cy="10051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zh-TW">
                <a:solidFill>
                  <a:schemeClr val="lt1"/>
                </a:solidFill>
              </a:rPr>
              <a:t>大綱</a:t>
            </a:r>
            <a:endParaRPr/>
          </a:p>
        </p:txBody>
      </p:sp>
      <p:sp>
        <p:nvSpPr>
          <p:cNvPr id="100" name="Google Shape;100;p21"/>
          <p:cNvSpPr txBox="1"/>
          <p:nvPr>
            <p:ph idx="1" type="subTitle"/>
          </p:nvPr>
        </p:nvSpPr>
        <p:spPr>
          <a:xfrm>
            <a:off x="1506646" y="1321419"/>
            <a:ext cx="6768663" cy="4771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2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 sz="3000">
                <a:solidFill>
                  <a:schemeClr val="lt1"/>
                </a:solidFill>
              </a:rPr>
              <a:t>遊戲介紹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2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 sz="3200">
                <a:solidFill>
                  <a:schemeClr val="lt1"/>
                </a:solidFill>
              </a:rPr>
              <a:t>程式架構</a:t>
            </a:r>
            <a:endParaRPr sz="3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2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 sz="3200">
                <a:solidFill>
                  <a:schemeClr val="lt1"/>
                </a:solidFill>
              </a:rPr>
              <a:t>技術挑戰與解決方法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2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 sz="3000">
                <a:solidFill>
                  <a:schemeClr val="lt1"/>
                </a:solidFill>
              </a:rPr>
              <a:t>分工</a:t>
            </a:r>
            <a:endParaRPr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2"/>
          <p:cNvSpPr txBox="1"/>
          <p:nvPr>
            <p:ph type="ctrTitle"/>
          </p:nvPr>
        </p:nvSpPr>
        <p:spPr>
          <a:xfrm>
            <a:off x="1429406" y="2896913"/>
            <a:ext cx="9144000" cy="10641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zh-TW">
                <a:solidFill>
                  <a:schemeClr val="lt1"/>
                </a:solidFill>
              </a:rPr>
              <a:t>遊戲介紹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3"/>
          <p:cNvSpPr txBox="1"/>
          <p:nvPr>
            <p:ph type="ctrTitle"/>
          </p:nvPr>
        </p:nvSpPr>
        <p:spPr>
          <a:xfrm>
            <a:off x="1786855" y="550824"/>
            <a:ext cx="8618290" cy="9077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zh-TW">
                <a:solidFill>
                  <a:schemeClr val="lt1"/>
                </a:solidFill>
              </a:rPr>
              <a:t>遊戲場景設定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5" name="Google Shape;115;p23"/>
          <p:cNvSpPr txBox="1"/>
          <p:nvPr/>
        </p:nvSpPr>
        <p:spPr>
          <a:xfrm>
            <a:off x="1426831" y="1572109"/>
            <a:ext cx="9338337" cy="4433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剛入學參加了很多活動的你，口袋空空、生活拮据，然而此時又有損友邀你參加九系聯合耶誕舞會，在窮的連男一水餃都買不起的情況下，你決定以各種方式騙走你同學僅有的生活費，或是用聰明的商業頭腦買下系館的夜晚使用權來收取租金，以在舞會門票售罄前湊到十張票錢，接著轉手九張大賺一筆。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4"/>
          <p:cNvSpPr txBox="1"/>
          <p:nvPr>
            <p:ph type="ctrTitle"/>
          </p:nvPr>
        </p:nvSpPr>
        <p:spPr>
          <a:xfrm>
            <a:off x="1786855" y="550824"/>
            <a:ext cx="8618290" cy="9077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zh-TW">
                <a:solidFill>
                  <a:schemeClr val="lt1"/>
                </a:solidFill>
              </a:rPr>
              <a:t>遊戲角色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3" name="Google Shape;123;p24"/>
          <p:cNvSpPr txBox="1"/>
          <p:nvPr/>
        </p:nvSpPr>
        <p:spPr>
          <a:xfrm>
            <a:off x="1426831" y="1572109"/>
            <a:ext cx="9338337" cy="7397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83868" y="3202907"/>
            <a:ext cx="2376000" cy="2570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32746" y="3171168"/>
            <a:ext cx="2376000" cy="2601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34990" y="2547640"/>
            <a:ext cx="2376000" cy="3244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7495" y="2566924"/>
            <a:ext cx="2380129" cy="3206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/>
          <p:nvPr/>
        </p:nvSpPr>
        <p:spPr>
          <a:xfrm>
            <a:off x="10118558" y="-1"/>
            <a:ext cx="2073442" cy="6857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主選單</a:t>
            </a:r>
            <a:endParaRPr/>
          </a:p>
        </p:txBody>
      </p:sp>
      <p:pic>
        <p:nvPicPr>
          <p:cNvPr id="134" name="Google Shape;13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041" y="679783"/>
            <a:ext cx="9392551" cy="5498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6"/>
          <p:cNvPicPr preferRelativeResize="0"/>
          <p:nvPr/>
        </p:nvPicPr>
        <p:blipFill rotWithShape="1">
          <a:blip r:embed="rId3">
            <a:alphaModFix/>
          </a:blip>
          <a:srcRect b="1592" l="0" r="0" t="865"/>
          <a:stretch/>
        </p:blipFill>
        <p:spPr>
          <a:xfrm>
            <a:off x="324854" y="433136"/>
            <a:ext cx="9401140" cy="6196263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6"/>
          <p:cNvSpPr/>
          <p:nvPr/>
        </p:nvSpPr>
        <p:spPr>
          <a:xfrm>
            <a:off x="10118558" y="-1"/>
            <a:ext cx="2073442" cy="6857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遊戲畫面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7"/>
          <p:cNvPicPr preferRelativeResize="0"/>
          <p:nvPr/>
        </p:nvPicPr>
        <p:blipFill rotWithShape="1">
          <a:blip r:embed="rId3">
            <a:alphaModFix/>
          </a:blip>
          <a:srcRect b="76009" l="0" r="76291" t="865"/>
          <a:stretch/>
        </p:blipFill>
        <p:spPr>
          <a:xfrm>
            <a:off x="2274849" y="321636"/>
            <a:ext cx="9917151" cy="653636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7"/>
          <p:cNvSpPr/>
          <p:nvPr/>
        </p:nvSpPr>
        <p:spPr>
          <a:xfrm>
            <a:off x="0" y="4192858"/>
            <a:ext cx="12192000" cy="2665141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7"/>
          <p:cNvSpPr/>
          <p:nvPr/>
        </p:nvSpPr>
        <p:spPr>
          <a:xfrm>
            <a:off x="6345044" y="0"/>
            <a:ext cx="5846956" cy="4192857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7"/>
          <p:cNvSpPr txBox="1"/>
          <p:nvPr/>
        </p:nvSpPr>
        <p:spPr>
          <a:xfrm>
            <a:off x="369384" y="673736"/>
            <a:ext cx="2028128" cy="10556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b="0" i="0" lang="zh-TW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傳送到</a:t>
            </a:r>
            <a:endParaRPr b="0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b="0" i="0" lang="zh-TW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隨機位置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 b="70197" l="43280" r="32640" t="305"/>
          <a:stretch/>
        </p:blipFill>
        <p:spPr>
          <a:xfrm>
            <a:off x="-1" y="839755"/>
            <a:ext cx="7270595" cy="601824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8"/>
          <p:cNvSpPr/>
          <p:nvPr/>
        </p:nvSpPr>
        <p:spPr>
          <a:xfrm>
            <a:off x="0" y="3665022"/>
            <a:ext cx="12192000" cy="3192977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8"/>
          <p:cNvSpPr/>
          <p:nvPr/>
        </p:nvSpPr>
        <p:spPr>
          <a:xfrm>
            <a:off x="-2" y="906980"/>
            <a:ext cx="4092500" cy="2839829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8"/>
          <p:cNvSpPr txBox="1"/>
          <p:nvPr/>
        </p:nvSpPr>
        <p:spPr>
          <a:xfrm>
            <a:off x="7370956" y="1482705"/>
            <a:ext cx="2894902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b="0" i="0" lang="zh-TW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傳送到起點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2023-01-02T18:25:08Z</dcterms:created>
  <dc:creator>奐詠 王</dc:creator>
</cp:coreProperties>
</file>